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67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9D989-0DAF-46D9-9BF9-74845B8ADADE}" type="datetimeFigureOut">
              <a:rPr lang="en-CA" smtClean="0"/>
              <a:t>12/07/2017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1103E3-41F5-4A22-9240-DF2B68F58E7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8986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103E3-41F5-4A22-9240-DF2B68F58E78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93007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Having </a:t>
            </a:r>
            <a:r>
              <a:rPr lang="en-CA" dirty="0" smtClean="0"/>
              <a:t>an opportunity to practice mindful eating and some time for conversation added a new dimension to our community gathering.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103E3-41F5-4A22-9240-DF2B68F58E78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39145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In the spirit of extending a mindful approach into one´s life and working towards committed action, I accept free-will donations to be donated to a charity of the group’s choosing.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103E3-41F5-4A22-9240-DF2B68F58E78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65668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Charities we</a:t>
            </a:r>
            <a:r>
              <a:rPr lang="en-CA" baseline="0" dirty="0" smtClean="0"/>
              <a:t> have donated to have included:  homeless shelters and drop-in centres, local organizations that support refugees that have recently resettled in our community, domestic violence shelters, youth centres, local mental health agencies, environmental organizations,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103E3-41F5-4A22-9240-DF2B68F58E78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29938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aseline="0" dirty="0" smtClean="0"/>
              <a:t>Some people would select a charity that had touched their own lives in some way, such as the Cancer Society, Alzheimer´s Society, or the Huntington´s Disease Society.  It seems as if the one that is picked for that month is always a good fit. </a:t>
            </a:r>
            <a:endParaRPr lang="en-CA" dirty="0" smtClean="0"/>
          </a:p>
          <a:p>
            <a:r>
              <a:rPr lang="en-CA" baseline="0" dirty="0" smtClean="0"/>
              <a:t>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103E3-41F5-4A22-9240-DF2B68F58E78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31607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103E3-41F5-4A22-9240-DF2B68F58E78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01507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A couple of group members wrote short poems or Haiku poems.  One wrote:</a:t>
            </a:r>
            <a:r>
              <a:rPr lang="en-CA" baseline="0" dirty="0" smtClean="0"/>
              <a:t>  Meditation.  Pathway to light  Shadows beneath a rainbow.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103E3-41F5-4A22-9240-DF2B68F58E78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88688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Another wrote some Haikus.</a:t>
            </a:r>
            <a:r>
              <a:rPr lang="en-CA" baseline="0" dirty="0" smtClean="0"/>
              <a:t> 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103E3-41F5-4A22-9240-DF2B68F58E78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85362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103E3-41F5-4A22-9240-DF2B68F58E78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38275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I </a:t>
            </a:r>
            <a:r>
              <a:rPr lang="en-CA" dirty="0" smtClean="0"/>
              <a:t>welcome any of you to take part or all of this idea and start something similar in your own community. 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103E3-41F5-4A22-9240-DF2B68F58E78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84952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103E3-41F5-4A22-9240-DF2B68F58E78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4154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aseline="0" dirty="0" smtClean="0"/>
              <a:t>My </a:t>
            </a:r>
            <a:r>
              <a:rPr lang="en-CA" baseline="0" dirty="0" smtClean="0"/>
              <a:t>own experience in Building Community Through Mindfulness and Committed Action.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103E3-41F5-4A22-9240-DF2B68F58E78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8387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103E3-41F5-4A22-9240-DF2B68F58E78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7540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103E3-41F5-4A22-9240-DF2B68F58E78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5091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My journey started with my own discomfort with living in a world full of escalating divisiveness, hate-crimes, and increasing toxicity of </a:t>
            </a:r>
            <a:r>
              <a:rPr lang="en-CA" dirty="0" smtClean="0"/>
              <a:t>politics.</a:t>
            </a:r>
            <a:r>
              <a:rPr lang="en-CA" baseline="0" dirty="0" smtClean="0"/>
              <a:t> </a:t>
            </a:r>
            <a:r>
              <a:rPr lang="en-CA" dirty="0" smtClean="0"/>
              <a:t>I </a:t>
            </a:r>
            <a:r>
              <a:rPr lang="en-CA" dirty="0" smtClean="0"/>
              <a:t>wanted to try to put principles that I encourage clients</a:t>
            </a:r>
            <a:r>
              <a:rPr lang="en-CA" baseline="0" dirty="0" smtClean="0"/>
              <a:t> to use into action in my own life.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103E3-41F5-4A22-9240-DF2B68F58E78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4072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I started to consider my core </a:t>
            </a:r>
            <a:r>
              <a:rPr lang="en-CA" dirty="0" smtClean="0"/>
              <a:t>values.  </a:t>
            </a:r>
            <a:r>
              <a:rPr lang="en-CA" dirty="0" smtClean="0"/>
              <a:t>Rather than what I was seeing in a</a:t>
            </a:r>
            <a:r>
              <a:rPr lang="en-CA" baseline="0" dirty="0" smtClean="0"/>
              <a:t> lot of the media</a:t>
            </a:r>
            <a:r>
              <a:rPr lang="en-CA" dirty="0" smtClean="0"/>
              <a:t> my core values tend more towards connection and compassion.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103E3-41F5-4A22-9240-DF2B68F58E78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7110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I </a:t>
            </a:r>
            <a:r>
              <a:rPr lang="en-CA" dirty="0" smtClean="0"/>
              <a:t>started hosting a monthly mindfulness meditation and committed action gathering at my office.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103E3-41F5-4A22-9240-DF2B68F58E78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2344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The base for our gathering was to practice mindfulness meditation. </a:t>
            </a:r>
            <a:r>
              <a:rPr lang="en-CA" dirty="0" smtClean="0"/>
              <a:t>For </a:t>
            </a:r>
            <a:r>
              <a:rPr lang="en-CA" dirty="0" smtClean="0"/>
              <a:t>me, the draw of mindfulness is to be able to engage more fully in each moment.  And the non-judgmental compassionate approach to this practice</a:t>
            </a:r>
            <a:r>
              <a:rPr lang="en-CA" baseline="0" dirty="0" smtClean="0"/>
              <a:t> is also appealing.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103E3-41F5-4A22-9240-DF2B68F58E78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4272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aseline="0" dirty="0" smtClean="0"/>
              <a:t>Group </a:t>
            </a:r>
            <a:r>
              <a:rPr lang="en-CA" baseline="0" dirty="0" smtClean="0"/>
              <a:t>practice adds a different kind of energy to the practice, and highlights the point made in the opening quote around appreciating the delusional quality in our sense of being separate from others.  We </a:t>
            </a:r>
            <a:r>
              <a:rPr lang="en-CA" baseline="0" dirty="0" smtClean="0"/>
              <a:t>named our </a:t>
            </a:r>
            <a:r>
              <a:rPr lang="en-CA" baseline="0" dirty="0" smtClean="0"/>
              <a:t>group </a:t>
            </a:r>
            <a:r>
              <a:rPr lang="en-CA" baseline="0" dirty="0" smtClean="0"/>
              <a:t>Mindful </a:t>
            </a:r>
            <a:r>
              <a:rPr lang="en-CA" baseline="0" dirty="0" smtClean="0"/>
              <a:t>Connections.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103E3-41F5-4A22-9240-DF2B68F58E78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38064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We have also experimented with the use of drumming and chanting as meditation tools. 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103E3-41F5-4A22-9240-DF2B68F58E78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2875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874D8-DA9C-4332-A9E2-7D2478576762}" type="datetimeFigureOut">
              <a:rPr lang="en-CA" smtClean="0"/>
              <a:t>12/07/2017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03B34-200E-42AA-8351-96CE5949A8C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00">
        <p:sndAc>
          <p:endSnd/>
        </p:sndAc>
      </p:transition>
    </mc:Choice>
    <mc:Fallback xmlns="">
      <p:transition advTm="15000">
        <p:sndAc>
          <p:endSnd/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874D8-DA9C-4332-A9E2-7D2478576762}" type="datetimeFigureOut">
              <a:rPr lang="en-CA" smtClean="0"/>
              <a:t>12/07/2017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03B34-200E-42AA-8351-96CE5949A8C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00">
        <p:sndAc>
          <p:endSnd/>
        </p:sndAc>
      </p:transition>
    </mc:Choice>
    <mc:Fallback xmlns="">
      <p:transition advTm="15000">
        <p:sndAc>
          <p:endSnd/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874D8-DA9C-4332-A9E2-7D2478576762}" type="datetimeFigureOut">
              <a:rPr lang="en-CA" smtClean="0"/>
              <a:t>12/07/2017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03B34-200E-42AA-8351-96CE5949A8C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00">
        <p:sndAc>
          <p:endSnd/>
        </p:sndAc>
      </p:transition>
    </mc:Choice>
    <mc:Fallback xmlns="">
      <p:transition advTm="15000">
        <p:sndAc>
          <p:endSnd/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874D8-DA9C-4332-A9E2-7D2478576762}" type="datetimeFigureOut">
              <a:rPr lang="en-CA" smtClean="0"/>
              <a:t>12/07/2017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03B34-200E-42AA-8351-96CE5949A8C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00">
        <p:sndAc>
          <p:endSnd/>
        </p:sndAc>
      </p:transition>
    </mc:Choice>
    <mc:Fallback xmlns="">
      <p:transition advTm="15000">
        <p:sndAc>
          <p:endSnd/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874D8-DA9C-4332-A9E2-7D2478576762}" type="datetimeFigureOut">
              <a:rPr lang="en-CA" smtClean="0"/>
              <a:t>12/07/2017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03B34-200E-42AA-8351-96CE5949A8C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00">
        <p:sndAc>
          <p:endSnd/>
        </p:sndAc>
      </p:transition>
    </mc:Choice>
    <mc:Fallback xmlns="">
      <p:transition advTm="15000">
        <p:sndAc>
          <p:endSnd/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874D8-DA9C-4332-A9E2-7D2478576762}" type="datetimeFigureOut">
              <a:rPr lang="en-CA" smtClean="0"/>
              <a:t>12/07/2017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03B34-200E-42AA-8351-96CE5949A8C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00">
        <p:sndAc>
          <p:endSnd/>
        </p:sndAc>
      </p:transition>
    </mc:Choice>
    <mc:Fallback xmlns="">
      <p:transition advTm="15000">
        <p:sndAc>
          <p:endSnd/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874D8-DA9C-4332-A9E2-7D2478576762}" type="datetimeFigureOut">
              <a:rPr lang="en-CA" smtClean="0"/>
              <a:t>12/07/2017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03B34-200E-42AA-8351-96CE5949A8C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00">
        <p:sndAc>
          <p:endSnd/>
        </p:sndAc>
      </p:transition>
    </mc:Choice>
    <mc:Fallback xmlns="">
      <p:transition advTm="15000">
        <p:sndAc>
          <p:endSnd/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874D8-DA9C-4332-A9E2-7D2478576762}" type="datetimeFigureOut">
              <a:rPr lang="en-CA" smtClean="0"/>
              <a:t>12/07/2017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03B34-200E-42AA-8351-96CE5949A8C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00">
        <p:sndAc>
          <p:endSnd/>
        </p:sndAc>
      </p:transition>
    </mc:Choice>
    <mc:Fallback xmlns="">
      <p:transition advTm="15000">
        <p:sndAc>
          <p:endSnd/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874D8-DA9C-4332-A9E2-7D2478576762}" type="datetimeFigureOut">
              <a:rPr lang="en-CA" smtClean="0"/>
              <a:t>12/07/2017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03B34-200E-42AA-8351-96CE5949A8C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00">
        <p:sndAc>
          <p:endSnd/>
        </p:sndAc>
      </p:transition>
    </mc:Choice>
    <mc:Fallback xmlns="">
      <p:transition advTm="15000">
        <p:sndAc>
          <p:endSnd/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874D8-DA9C-4332-A9E2-7D2478576762}" type="datetimeFigureOut">
              <a:rPr lang="en-CA" smtClean="0"/>
              <a:t>12/07/2017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03B34-200E-42AA-8351-96CE5949A8C2}" type="slidenum">
              <a:rPr lang="en-CA" smtClean="0"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00">
        <p:sndAc>
          <p:endSnd/>
        </p:sndAc>
      </p:transition>
    </mc:Choice>
    <mc:Fallback xmlns="">
      <p:transition advTm="15000">
        <p:sndAc>
          <p:endSnd/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874D8-DA9C-4332-A9E2-7D2478576762}" type="datetimeFigureOut">
              <a:rPr lang="en-CA" smtClean="0"/>
              <a:t>12/07/2017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503B34-200E-42AA-8351-96CE5949A8C2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00">
        <p:sndAc>
          <p:endSnd/>
        </p:sndAc>
      </p:transition>
    </mc:Choice>
    <mc:Fallback xmlns="">
      <p:transition advTm="15000">
        <p:sndAc>
          <p:endSnd/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6503B34-200E-42AA-8351-96CE5949A8C2}" type="slidenum">
              <a:rPr lang="en-CA" smtClean="0"/>
              <a:t>‹#›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4D874D8-DA9C-4332-A9E2-7D2478576762}" type="datetimeFigureOut">
              <a:rPr lang="en-CA" smtClean="0"/>
              <a:t>12/07/2017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 advTm="15000">
        <p:sndAc>
          <p:endSnd/>
        </p:sndAc>
      </p:transition>
    </mc:Choice>
    <mc:Fallback xmlns="">
      <p:transition advTm="15000">
        <p:sndAc>
          <p:endSnd/>
        </p:sndAc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jpg"/><Relationship Id="rId4" Type="http://schemas.openxmlformats.org/officeDocument/2006/relationships/image" Target="../media/image20.jpeg"/><Relationship Id="rId9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image" Target="../media/image4.png"/><Relationship Id="rId9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Building Community</a:t>
            </a:r>
            <a:br>
              <a:rPr lang="en-CA" dirty="0" smtClean="0"/>
            </a:br>
            <a:r>
              <a:rPr lang="en-CA" sz="4800" dirty="0" smtClean="0"/>
              <a:t>Through Mindfulness</a:t>
            </a:r>
            <a:br>
              <a:rPr lang="en-CA" sz="4800" dirty="0" smtClean="0"/>
            </a:br>
            <a:r>
              <a:rPr lang="en-CA" sz="4800" dirty="0" smtClean="0"/>
              <a:t>and Committed Action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694512" cy="1737320"/>
          </a:xfrm>
        </p:spPr>
        <p:txBody>
          <a:bodyPr>
            <a:normAutofit fontScale="92500" lnSpcReduction="20000"/>
          </a:bodyPr>
          <a:lstStyle/>
          <a:p>
            <a:pPr algn="r"/>
            <a:endParaRPr lang="en-CA" sz="3900" dirty="0" smtClean="0">
              <a:latin typeface="AR BLANCA" panose="02000000000000000000" pitchFamily="2" charset="0"/>
            </a:endParaRPr>
          </a:p>
          <a:p>
            <a:pPr algn="r"/>
            <a:r>
              <a:rPr lang="en-CA" sz="3900" dirty="0" smtClean="0">
                <a:latin typeface="AR BLANCA" panose="02000000000000000000" pitchFamily="2" charset="0"/>
              </a:rPr>
              <a:t>Annette Dufresne, PhD, </a:t>
            </a:r>
            <a:r>
              <a:rPr lang="en-CA" sz="3900" dirty="0" err="1" smtClean="0">
                <a:latin typeface="AR BLANCA" panose="02000000000000000000" pitchFamily="2" charset="0"/>
              </a:rPr>
              <a:t>C.Psych</a:t>
            </a:r>
            <a:endParaRPr lang="en-CA" sz="3900" dirty="0" smtClean="0">
              <a:latin typeface="AR BLANCA" panose="02000000000000000000" pitchFamily="2" charset="0"/>
            </a:endParaRPr>
          </a:p>
          <a:p>
            <a:pPr algn="r"/>
            <a:r>
              <a:rPr lang="en-CA" sz="3900" dirty="0" smtClean="0">
                <a:latin typeface="AR BLANCA" panose="02000000000000000000" pitchFamily="2" charset="0"/>
              </a:rPr>
              <a:t>Windsor, Ontario, Canada.   </a:t>
            </a:r>
          </a:p>
          <a:p>
            <a:pPr algn="r"/>
            <a:endParaRPr lang="en-CA" dirty="0">
              <a:latin typeface="AR BLANC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66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00">
        <p:sndAc>
          <p:endSnd/>
        </p:sndAc>
      </p:transition>
    </mc:Choice>
    <mc:Fallback xmlns="">
      <p:transition advTm="15000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620000" cy="1143000"/>
          </a:xfrm>
        </p:spPr>
        <p:txBody>
          <a:bodyPr/>
          <a:lstStyle/>
          <a:p>
            <a:pPr algn="ctr"/>
            <a:r>
              <a:rPr lang="en-CA" dirty="0" smtClean="0"/>
              <a:t>Mindful Eating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1" y="1182319"/>
            <a:ext cx="8404233" cy="5675681"/>
          </a:xfrm>
        </p:spPr>
      </p:pic>
    </p:spTree>
    <p:extLst>
      <p:ext uri="{BB962C8B-B14F-4D97-AF65-F5344CB8AC3E}">
        <p14:creationId xmlns:p14="http://schemas.microsoft.com/office/powerpoint/2010/main" val="358363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00">
        <p:sndAc>
          <p:endSnd/>
        </p:sndAc>
      </p:transition>
    </mc:Choice>
    <mc:Fallback xmlns="">
      <p:transition advTm="15000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7997662" cy="3674300"/>
          </a:xfrm>
        </p:spPr>
      </p:pic>
    </p:spTree>
    <p:extLst>
      <p:ext uri="{BB962C8B-B14F-4D97-AF65-F5344CB8AC3E}">
        <p14:creationId xmlns:p14="http://schemas.microsoft.com/office/powerpoint/2010/main" val="101226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00">
        <p:sndAc>
          <p:endSnd/>
        </p:sndAc>
      </p:transition>
    </mc:Choice>
    <mc:Fallback xmlns="">
      <p:transition advTm="15000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607537"/>
            <a:ext cx="4828316" cy="90447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073" y="2465068"/>
            <a:ext cx="2664296" cy="12414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721463"/>
            <a:ext cx="3312368" cy="13646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389" y="4160624"/>
            <a:ext cx="5284991" cy="11521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96" y="4160624"/>
            <a:ext cx="1636018" cy="15031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96" y="764704"/>
            <a:ext cx="3238500" cy="1409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09" y="2379548"/>
            <a:ext cx="3763809" cy="14302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316" y="5446714"/>
            <a:ext cx="1862107" cy="139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01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00">
        <p:sndAc>
          <p:endSnd/>
        </p:sndAc>
      </p:transition>
    </mc:Choice>
    <mc:Fallback xmlns="">
      <p:transition advTm="15000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274042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60432" cy="6858000"/>
          </a:xfrm>
        </p:spPr>
      </p:pic>
    </p:spTree>
    <p:extLst>
      <p:ext uri="{BB962C8B-B14F-4D97-AF65-F5344CB8AC3E}">
        <p14:creationId xmlns:p14="http://schemas.microsoft.com/office/powerpoint/2010/main" val="316057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00">
        <p:sndAc>
          <p:endSnd/>
        </p:sndAc>
      </p:transition>
    </mc:Choice>
    <mc:Fallback xmlns="">
      <p:transition advTm="15000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igi\Downloads\P103011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2" t="28092" b="-12623"/>
          <a:stretch/>
        </p:blipFill>
        <p:spPr bwMode="auto">
          <a:xfrm>
            <a:off x="3491880" y="-171400"/>
            <a:ext cx="5008805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7" t="23295" r="43485"/>
          <a:stretch/>
        </p:blipFill>
        <p:spPr>
          <a:xfrm>
            <a:off x="5364088" y="1927334"/>
            <a:ext cx="3136597" cy="4900934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" y="-171400"/>
            <a:ext cx="3488076" cy="3488076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1773"/>
            <a:ext cx="5364088" cy="4023066"/>
          </a:xfrm>
          <a:prstGeom prst="rect">
            <a:avLst/>
          </a:prstGeom>
        </p:spPr>
      </p:pic>
      <p:pic>
        <p:nvPicPr>
          <p:cNvPr id="3" name="Picture 2" descr="C:\Users\GUEST\Downloads\Picture or Video 00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3" t="25157" r="20692" b="13585"/>
          <a:stretch/>
        </p:blipFill>
        <p:spPr bwMode="auto">
          <a:xfrm>
            <a:off x="3203849" y="1887943"/>
            <a:ext cx="2304256" cy="238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73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00">
        <p:sndAc>
          <p:endSnd/>
        </p:sndAc>
      </p:transition>
    </mc:Choice>
    <mc:Fallback xmlns="">
      <p:transition advTm="15000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 descr="C:\Users\Vigi\Downloads\photo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4" y="0"/>
            <a:ext cx="8421099" cy="687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55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00">
        <p:sndAc>
          <p:endSnd/>
        </p:sndAc>
      </p:transition>
    </mc:Choice>
    <mc:Fallback xmlns="">
      <p:transition advTm="15000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098" name="Picture 2" descr="C:\Users\Vigi\Downloads\20170531_12501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071737" y="1070249"/>
            <a:ext cx="6858002" cy="471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88640"/>
            <a:ext cx="169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01354" y="2539808"/>
            <a:ext cx="4550748" cy="4265435"/>
          </a:xfrm>
          <a:prstGeom prst="rect">
            <a:avLst/>
          </a:prstGeom>
        </p:spPr>
      </p:pic>
      <p:pic>
        <p:nvPicPr>
          <p:cNvPr id="4099" name="Picture 3" descr="C:\Users\Vigi\Downloads\20170527_153938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569" y="3836"/>
            <a:ext cx="4470874" cy="335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79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00">
        <p:sndAc>
          <p:endSnd/>
        </p:sndAc>
      </p:transition>
    </mc:Choice>
    <mc:Fallback xmlns="">
      <p:transition advTm="15000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90" y="0"/>
            <a:ext cx="8514722" cy="6858000"/>
          </a:xfrm>
        </p:spPr>
      </p:pic>
    </p:spTree>
    <p:extLst>
      <p:ext uri="{BB962C8B-B14F-4D97-AF65-F5344CB8AC3E}">
        <p14:creationId xmlns:p14="http://schemas.microsoft.com/office/powerpoint/2010/main" val="398472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00">
        <p:sndAc>
          <p:endSnd/>
        </p:sndAc>
      </p:transition>
    </mc:Choice>
    <mc:Fallback xmlns="">
      <p:transition advTm="15000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400" dirty="0" smtClean="0"/>
              <a:t>Feel free to take what you like…</a:t>
            </a:r>
            <a:endParaRPr lang="en-CA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58012"/>
            <a:ext cx="8491534" cy="5599988"/>
          </a:xfrm>
        </p:spPr>
      </p:pic>
    </p:spTree>
    <p:extLst>
      <p:ext uri="{BB962C8B-B14F-4D97-AF65-F5344CB8AC3E}">
        <p14:creationId xmlns:p14="http://schemas.microsoft.com/office/powerpoint/2010/main" val="296458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00">
        <p:sndAc>
          <p:endSnd/>
        </p:sndAc>
      </p:transition>
    </mc:Choice>
    <mc:Fallback xmlns="">
      <p:transition advTm="15000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8460432" cy="4176463"/>
          </a:xfrm>
        </p:spPr>
      </p:pic>
      <p:sp>
        <p:nvSpPr>
          <p:cNvPr id="5" name="Rectangle 4"/>
          <p:cNvSpPr/>
          <p:nvPr/>
        </p:nvSpPr>
        <p:spPr>
          <a:xfrm>
            <a:off x="1187624" y="4941168"/>
            <a:ext cx="653278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800" dirty="0"/>
              <a:t>Perhaps we can start a little network of such groups and connect on-line periodically.  Feel free to contact </a:t>
            </a:r>
            <a:r>
              <a:rPr lang="en-CA" sz="2800" dirty="0" smtClean="0"/>
              <a:t>me at dradufresne@gmail.com.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07225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00">
        <p:sndAc>
          <p:endSnd/>
        </p:sndAc>
      </p:transition>
    </mc:Choice>
    <mc:Fallback xmlns="">
      <p:transition advTm="15000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7620000" cy="5708104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CA" sz="4800" dirty="0"/>
          </a:p>
          <a:p>
            <a:pPr marL="114300" indent="0">
              <a:buNone/>
            </a:pPr>
            <a:endParaRPr lang="en-CA" sz="4800" dirty="0" smtClean="0">
              <a:latin typeface="AR BLANCA" panose="02000000000000000000" pitchFamily="2" charset="0"/>
            </a:endParaRPr>
          </a:p>
          <a:p>
            <a:pPr marL="114300" indent="0" algn="r">
              <a:buNone/>
            </a:pPr>
            <a:endParaRPr lang="en-CA" sz="4800" dirty="0">
              <a:latin typeface="AR BLANCA" panose="02000000000000000000" pitchFamily="2" charset="0"/>
            </a:endParaRPr>
          </a:p>
          <a:p>
            <a:pPr marL="114300" indent="0" algn="r">
              <a:buNone/>
            </a:pPr>
            <a:endParaRPr lang="en-CA" sz="4800" dirty="0" smtClean="0">
              <a:latin typeface="AR BLANCA" panose="02000000000000000000" pitchFamily="2" charset="0"/>
            </a:endParaRPr>
          </a:p>
          <a:p>
            <a:pPr marL="114300" indent="0" algn="r">
              <a:buNone/>
            </a:pPr>
            <a:endParaRPr lang="en-CA" sz="4800" dirty="0">
              <a:latin typeface="AR BLANCA" panose="02000000000000000000" pitchFamily="2" charset="0"/>
            </a:endParaRPr>
          </a:p>
          <a:p>
            <a:pPr marL="114300" indent="0" algn="r">
              <a:buNone/>
            </a:pPr>
            <a:r>
              <a:rPr lang="en-CA" sz="4800" dirty="0" smtClean="0">
                <a:latin typeface="AR BLANCA" panose="02000000000000000000" pitchFamily="2" charset="0"/>
              </a:rPr>
              <a:t>Einstein</a:t>
            </a:r>
            <a:endParaRPr lang="en-CA" sz="4800" dirty="0">
              <a:latin typeface="AR BLANCA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1575"/>
            <a:ext cx="3143250" cy="5686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63888" y="1340768"/>
            <a:ext cx="43924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dirty="0" smtClean="0"/>
              <a:t>Break free from the optical delusion of consciousness that separates us </a:t>
            </a:r>
          </a:p>
          <a:p>
            <a:pPr algn="ctr"/>
            <a:r>
              <a:rPr lang="en-CA" sz="4000" dirty="0" smtClean="0"/>
              <a:t>from others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340786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00">
        <p:sndAc>
          <p:endSnd/>
        </p:sndAc>
      </p:transition>
    </mc:Choice>
    <mc:Fallback xmlns="">
      <p:transition advTm="15000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7620000" cy="4800600"/>
          </a:xfrm>
        </p:spPr>
        <p:txBody>
          <a:bodyPr/>
          <a:lstStyle/>
          <a:p>
            <a:r>
              <a:rPr lang="en-CA" sz="4800" dirty="0"/>
              <a:t>Importance of Community and Connection</a:t>
            </a:r>
          </a:p>
          <a:p>
            <a:r>
              <a:rPr lang="en-CA" sz="4800" dirty="0"/>
              <a:t>Power of Mindfulness</a:t>
            </a:r>
          </a:p>
          <a:p>
            <a:r>
              <a:rPr lang="en-CA" sz="4800" dirty="0"/>
              <a:t>Living the Change you Want to See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7052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00">
        <p:sndAc>
          <p:endSnd/>
        </p:sndAc>
      </p:transition>
    </mc:Choice>
    <mc:Fallback xmlns="">
      <p:transition advTm="15000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7620000" cy="5204048"/>
          </a:xfrm>
        </p:spPr>
        <p:txBody>
          <a:bodyPr>
            <a:normAutofit/>
          </a:bodyPr>
          <a:lstStyle/>
          <a:p>
            <a:r>
              <a:rPr lang="en-CA" sz="4800" dirty="0" smtClean="0"/>
              <a:t>Importance of Community and Connection</a:t>
            </a:r>
          </a:p>
          <a:p>
            <a:r>
              <a:rPr lang="en-CA" sz="4800" dirty="0" smtClean="0"/>
              <a:t>Power of Mindfulness</a:t>
            </a:r>
          </a:p>
          <a:p>
            <a:r>
              <a:rPr lang="en-CA" sz="4800" dirty="0" smtClean="0"/>
              <a:t>Living the Change you Want to See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167225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00">
        <p:sndAc>
          <p:endSnd/>
        </p:sndAc>
      </p:transition>
    </mc:Choice>
    <mc:Fallback xmlns="">
      <p:transition advTm="15000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418058"/>
          </a:xfrm>
        </p:spPr>
        <p:txBody>
          <a:bodyPr/>
          <a:lstStyle/>
          <a:p>
            <a:pPr algn="ctr"/>
            <a:r>
              <a:rPr lang="en-CA" dirty="0" smtClean="0"/>
              <a:t>Feeling Overwhelmed?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5629"/>
            <a:ext cx="2958286" cy="203970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5333"/>
            <a:ext cx="2946811" cy="19882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248" y="4853600"/>
            <a:ext cx="2628900" cy="2004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988" y="856083"/>
            <a:ext cx="2830613" cy="20242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248" y="856083"/>
            <a:ext cx="2794488" cy="20734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327" y="4737868"/>
            <a:ext cx="2945275" cy="21201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248" y="2865333"/>
            <a:ext cx="2794488" cy="19882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853601"/>
            <a:ext cx="2946811" cy="20043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326" y="2900536"/>
            <a:ext cx="2945275" cy="193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69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00">
        <p:sndAc>
          <p:endSnd/>
        </p:sndAc>
      </p:transition>
    </mc:Choice>
    <mc:Fallback xmlns="">
      <p:transition advTm="15000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202034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7620000" cy="5420072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endParaRPr lang="en-CA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42" y="116633"/>
            <a:ext cx="7530342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60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00">
        <p:sndAc>
          <p:endSnd/>
        </p:sndAc>
      </p:transition>
    </mc:Choice>
    <mc:Fallback xmlns="">
      <p:transition advTm="15000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76176" cy="6886713"/>
          </a:xfrm>
        </p:spPr>
      </p:pic>
    </p:spTree>
    <p:extLst>
      <p:ext uri="{BB962C8B-B14F-4D97-AF65-F5344CB8AC3E}">
        <p14:creationId xmlns:p14="http://schemas.microsoft.com/office/powerpoint/2010/main" val="256783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00">
        <p:sndAc>
          <p:endSnd/>
        </p:sndAc>
      </p:transition>
    </mc:Choice>
    <mc:Fallback xmlns="">
      <p:transition advTm="15000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5" y="764704"/>
            <a:ext cx="8447559" cy="6093296"/>
          </a:xfrm>
        </p:spPr>
      </p:pic>
    </p:spTree>
    <p:extLst>
      <p:ext uri="{BB962C8B-B14F-4D97-AF65-F5344CB8AC3E}">
        <p14:creationId xmlns:p14="http://schemas.microsoft.com/office/powerpoint/2010/main" val="99050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00">
        <p:sndAc>
          <p:endSnd/>
        </p:sndAc>
      </p:transition>
    </mc:Choice>
    <mc:Fallback xmlns="">
      <p:transition advTm="15000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930226"/>
          </a:xfrm>
        </p:spPr>
        <p:txBody>
          <a:bodyPr/>
          <a:lstStyle/>
          <a:p>
            <a:pPr algn="ctr"/>
            <a:r>
              <a:rPr lang="en-CA" sz="6000" dirty="0"/>
              <a:t>Mindful Connections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71818"/>
            <a:ext cx="6264696" cy="5286181"/>
          </a:xfrm>
        </p:spPr>
      </p:pic>
    </p:spTree>
    <p:extLst>
      <p:ext uri="{BB962C8B-B14F-4D97-AF65-F5344CB8AC3E}">
        <p14:creationId xmlns:p14="http://schemas.microsoft.com/office/powerpoint/2010/main" val="143254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00">
        <p:sndAc>
          <p:endSnd/>
        </p:sndAc>
      </p:transition>
    </mc:Choice>
    <mc:Fallback xmlns="">
      <p:transition advTm="15000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202034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(photo of drums)</a:t>
            </a:r>
            <a:endParaRPr lang="en-CA" dirty="0"/>
          </a:p>
        </p:txBody>
      </p:sp>
      <p:pic>
        <p:nvPicPr>
          <p:cNvPr id="1026" name="Picture 2" descr="C:\Users\GUEST\Downloads\Picture or Video 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82809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81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00">
        <p:sndAc>
          <p:endSnd/>
        </p:sndAc>
      </p:transition>
    </mc:Choice>
    <mc:Fallback xmlns="">
      <p:transition advTm="15000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228</TotalTime>
  <Words>519</Words>
  <Application>Microsoft Office PowerPoint</Application>
  <PresentationFormat>On-screen Show (4:3)</PresentationFormat>
  <Paragraphs>59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Adjacency</vt:lpstr>
      <vt:lpstr>Building Community Through Mindfulness and Committed Action</vt:lpstr>
      <vt:lpstr>PowerPoint Presentation</vt:lpstr>
      <vt:lpstr>PowerPoint Presentation</vt:lpstr>
      <vt:lpstr>Feeling Overwhelmed?</vt:lpstr>
      <vt:lpstr>PowerPoint Presentation</vt:lpstr>
      <vt:lpstr>PowerPoint Presentation</vt:lpstr>
      <vt:lpstr>PowerPoint Presentation</vt:lpstr>
      <vt:lpstr>Mindful Connections</vt:lpstr>
      <vt:lpstr>PowerPoint Presentation</vt:lpstr>
      <vt:lpstr>Mindful Eating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Feel free to take what you like…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Community Through Mindfulness and Committed Action</dc:title>
  <dc:creator>Hewlett-Packard Company</dc:creator>
  <cp:lastModifiedBy>Annette</cp:lastModifiedBy>
  <cp:revision>27</cp:revision>
  <dcterms:created xsi:type="dcterms:W3CDTF">2017-06-05T01:15:28Z</dcterms:created>
  <dcterms:modified xsi:type="dcterms:W3CDTF">2017-07-12T22:36:36Z</dcterms:modified>
</cp:coreProperties>
</file>